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6FFD-5C42-45BA-AAFB-0E5BA1740564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EB7F-325A-4F25-A65E-E08C42D76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6FFD-5C42-45BA-AAFB-0E5BA1740564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0EB7F-325A-4F25-A65E-E08C42D76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smtClean="0">
                <a:solidFill>
                  <a:srgbClr val="800080"/>
                </a:solidFill>
              </a:rPr>
              <a:t>Panel Findings, Themes and Recommendations</a:t>
            </a:r>
            <a:br>
              <a:rPr lang="en-GB" sz="4800" b="1" smtClean="0">
                <a:solidFill>
                  <a:srgbClr val="800080"/>
                </a:solidFill>
              </a:rPr>
            </a:br>
            <a:r>
              <a:rPr lang="en-GB" sz="4800" b="1" smtClean="0"/>
              <a:t/>
            </a:r>
            <a:br>
              <a:rPr lang="en-GB" sz="4800" b="1" smtClean="0"/>
            </a:br>
            <a:r>
              <a:rPr lang="en-GB" sz="3600" b="1" smtClean="0"/>
              <a:t>Professor David Field</a:t>
            </a:r>
            <a:br>
              <a:rPr lang="en-GB" sz="3600" b="1" smtClean="0"/>
            </a:br>
            <a:endParaRPr lang="en-GB" sz="4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3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Early After-Care </a:t>
            </a:r>
            <a:r>
              <a:rPr lang="en-GB" sz="2700" b="1" smtClean="0">
                <a:solidFill>
                  <a:srgbClr val="800080"/>
                </a:solidFill>
              </a:rPr>
              <a:t>(i.e. 1-48 hours post-delivery) </a:t>
            </a:r>
            <a:br>
              <a:rPr lang="en-GB" sz="2700" b="1" smtClean="0">
                <a:solidFill>
                  <a:srgbClr val="800080"/>
                </a:solidFill>
              </a:rPr>
            </a:br>
            <a:r>
              <a:rPr lang="en-GB" b="1" smtClean="0">
                <a:solidFill>
                  <a:srgbClr val="800080"/>
                </a:solidFill>
              </a:rPr>
              <a:t>Findings</a:t>
            </a:r>
            <a:br>
              <a:rPr lang="en-GB" b="1" smtClean="0">
                <a:solidFill>
                  <a:srgbClr val="800080"/>
                </a:solidFill>
              </a:rPr>
            </a:br>
            <a:r>
              <a:rPr lang="en-GB" sz="2700" b="1" smtClean="0">
                <a:solidFill>
                  <a:srgbClr val="800080"/>
                </a:solidFill>
              </a:rPr>
              <a:t>(antenatally detected cases born alive)</a:t>
            </a:r>
            <a:endParaRPr lang="en-GB" sz="27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9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Early After-Care </a:t>
            </a:r>
            <a:r>
              <a:rPr lang="en-GB" sz="2400" b="1" smtClean="0">
                <a:solidFill>
                  <a:srgbClr val="800080"/>
                </a:solidFill>
              </a:rPr>
              <a:t>(i.e. 1-48 hours post-delivery)</a:t>
            </a:r>
            <a:r>
              <a:rPr lang="en-GB" sz="3600" b="1" smtClean="0">
                <a:solidFill>
                  <a:srgbClr val="800080"/>
                </a:solidFill>
              </a:rPr>
              <a:t> </a:t>
            </a:r>
            <a:r>
              <a:rPr lang="en-GB" sz="4000" b="1" smtClean="0">
                <a:solidFill>
                  <a:srgbClr val="800080"/>
                </a:solidFill>
              </a:rPr>
              <a:t>Findings</a:t>
            </a:r>
            <a:r>
              <a:rPr lang="en-GB" sz="3600" b="1" smtClean="0"/>
              <a:t/>
            </a:r>
            <a:br>
              <a:rPr lang="en-GB" sz="3600" b="1" smtClean="0"/>
            </a:br>
            <a:r>
              <a:rPr lang="en-GB" sz="3600" b="1" smtClean="0"/>
              <a:t> </a:t>
            </a:r>
            <a:r>
              <a:rPr lang="en-GB" sz="2400" b="1" smtClean="0"/>
              <a:t>(antenatally detected cases born alive)</a:t>
            </a:r>
            <a:endParaRPr lang="en-GB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8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smtClean="0">
                <a:solidFill>
                  <a:srgbClr val="800080"/>
                </a:solidFill>
              </a:rPr>
              <a:t>CDH cases presenting post-natally Issues</a:t>
            </a:r>
            <a:endParaRPr lang="en-GB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smtClean="0">
                <a:solidFill>
                  <a:srgbClr val="800080"/>
                </a:solidFill>
              </a:rPr>
              <a:t>CDH cases presenting post-natally Findings</a:t>
            </a:r>
            <a:r>
              <a:rPr lang="en-GB" b="1" i="1" smtClean="0"/>
              <a:t/>
            </a:r>
            <a:br>
              <a:rPr lang="en-GB" b="1" i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0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Surgery and Post-operative Care Issues</a:t>
            </a:r>
            <a:r>
              <a:rPr lang="en-GB" b="1" smtClean="0"/>
              <a:t/>
            </a:r>
            <a:br>
              <a:rPr lang="en-GB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3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Surgery and Post-operative Care Findings</a:t>
            </a:r>
            <a:endParaRPr lang="en-GB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8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End of Life / Palliative Care Issues</a:t>
            </a:r>
            <a:r>
              <a:rPr lang="en-GB" b="1" smtClean="0"/>
              <a:t/>
            </a:r>
            <a:br>
              <a:rPr lang="en-GB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End of Life / Palliative Care Findings - Early Intervention</a:t>
            </a:r>
            <a:endParaRPr lang="en-GB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Counselling and support in relation to a decision to re-orientate care after delivery - Findings</a:t>
            </a:r>
            <a:endParaRPr lang="en-GB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1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Long-term Outcome Issues</a:t>
            </a:r>
            <a:r>
              <a:rPr lang="en-GB" b="1" smtClean="0"/>
              <a:t/>
            </a:r>
            <a:br>
              <a:rPr lang="en-GB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3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Screening and Diagnosis Issues</a:t>
            </a:r>
            <a:r>
              <a:rPr lang="en-GB" b="1" smtClean="0"/>
              <a:t/>
            </a:r>
            <a:br>
              <a:rPr lang="en-GB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6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Long-term Outcome Findings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Post mortems</a:t>
            </a:r>
            <a:endParaRPr lang="en-GB" sz="4000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Themes</a:t>
            </a:r>
            <a:endParaRPr lang="en-GB" sz="4000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1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smtClean="0">
                <a:solidFill>
                  <a:srgbClr val="800080"/>
                </a:solidFill>
              </a:rPr>
              <a:t>Antenatal counselling (organisation)</a:t>
            </a:r>
            <a:r>
              <a:rPr lang="en-GB" i="1" smtClean="0">
                <a:solidFill>
                  <a:srgbClr val="800080"/>
                </a:solidFill>
              </a:rPr>
              <a:t> </a:t>
            </a:r>
            <a:endParaRPr lang="en-GB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96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smtClean="0">
                <a:solidFill>
                  <a:srgbClr val="800080"/>
                </a:solidFill>
              </a:rPr>
              <a:t>Antenatal counselling (content)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71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smtClean="0">
                <a:solidFill>
                  <a:srgbClr val="800080"/>
                </a:solidFill>
              </a:rPr>
              <a:t>The role of fetal intervention</a:t>
            </a:r>
            <a:r>
              <a:rPr lang="en-GB" sz="4000" i="1" smtClean="0">
                <a:solidFill>
                  <a:srgbClr val="800080"/>
                </a:solidFill>
              </a:rPr>
              <a:t> 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2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smtClean="0">
                <a:solidFill>
                  <a:srgbClr val="800080"/>
                </a:solidFill>
              </a:rPr>
              <a:t>Approach to delivery 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6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smtClean="0">
                <a:solidFill>
                  <a:srgbClr val="800080"/>
                </a:solidFill>
              </a:rPr>
              <a:t>Access to a neonatal cot</a:t>
            </a:r>
            <a:r>
              <a:rPr lang="en-GB" sz="4000" i="1" smtClean="0">
                <a:solidFill>
                  <a:srgbClr val="800080"/>
                </a:solidFill>
              </a:rPr>
              <a:t> 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12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smtClean="0">
                <a:solidFill>
                  <a:srgbClr val="800080"/>
                </a:solidFill>
              </a:rPr>
              <a:t>Approach to care after birth</a:t>
            </a:r>
            <a:r>
              <a:rPr lang="en-GB" sz="4000" i="1" smtClean="0">
                <a:solidFill>
                  <a:srgbClr val="800080"/>
                </a:solidFill>
              </a:rPr>
              <a:t> 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32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smtClean="0">
                <a:solidFill>
                  <a:srgbClr val="800080"/>
                </a:solidFill>
              </a:rPr>
              <a:t>Follow-up</a:t>
            </a:r>
            <a:r>
              <a:rPr lang="en-GB" sz="4000" i="1" smtClean="0">
                <a:solidFill>
                  <a:srgbClr val="800080"/>
                </a:solidFill>
              </a:rPr>
              <a:t> </a:t>
            </a:r>
            <a:r>
              <a:rPr lang="en-GB" sz="4000" b="1" i="1" smtClean="0">
                <a:solidFill>
                  <a:srgbClr val="800080"/>
                </a:solidFill>
              </a:rPr>
              <a:t>care</a:t>
            </a:r>
            <a:endParaRPr lang="en-GB" sz="4000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Screening and Diagnosis Issues</a:t>
            </a:r>
            <a:br>
              <a:rPr lang="en-GB" b="1" smtClean="0">
                <a:solidFill>
                  <a:srgbClr val="800080"/>
                </a:solidFill>
              </a:rPr>
            </a:br>
            <a:r>
              <a:rPr lang="en-GB" b="1" smtClean="0">
                <a:solidFill>
                  <a:srgbClr val="800080"/>
                </a:solidFill>
              </a:rPr>
              <a:t>Findings</a:t>
            </a:r>
            <a:endParaRPr lang="en-GB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0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smtClean="0">
                <a:solidFill>
                  <a:srgbClr val="800080"/>
                </a:solidFill>
              </a:rPr>
              <a:t>Psychological support 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32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smtClean="0">
                <a:solidFill>
                  <a:srgbClr val="800080"/>
                </a:solidFill>
              </a:rPr>
              <a:t>Documentation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14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smtClean="0">
                <a:solidFill>
                  <a:srgbClr val="800080"/>
                </a:solidFill>
              </a:rPr>
              <a:t>Leadership</a:t>
            </a:r>
            <a:endParaRPr lang="en-GB" sz="4000" b="1" i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95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smtClean="0">
                <a:solidFill>
                  <a:srgbClr val="800080"/>
                </a:solidFill>
              </a:rPr>
              <a:t>Multidisciplinary Team Working 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9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smtClean="0">
                <a:solidFill>
                  <a:srgbClr val="800080"/>
                </a:solidFill>
              </a:rPr>
              <a:t>Positive aspects of care 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11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smtClean="0">
                <a:solidFill>
                  <a:srgbClr val="800080"/>
                </a:solidFill>
              </a:rPr>
              <a:t>Parent’s Survey</a:t>
            </a:r>
            <a:endParaRPr lang="en-GB" b="1" i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2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40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Findings (1)</a:t>
            </a:r>
            <a:endParaRPr lang="en-GB" sz="4000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33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Findings (2)</a:t>
            </a:r>
            <a:endParaRPr lang="en-GB" sz="4000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54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Findings (3)</a:t>
            </a:r>
            <a:endParaRPr lang="en-GB" sz="4000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8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Screening and Diagnosis Issues</a:t>
            </a:r>
            <a:br>
              <a:rPr lang="en-GB" b="1" smtClean="0">
                <a:solidFill>
                  <a:srgbClr val="800080"/>
                </a:solidFill>
              </a:rPr>
            </a:br>
            <a:r>
              <a:rPr lang="en-GB" b="1" smtClean="0">
                <a:solidFill>
                  <a:srgbClr val="800080"/>
                </a:solidFill>
              </a:rPr>
              <a:t>Findings</a:t>
            </a:r>
            <a:endParaRPr lang="en-GB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1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Recommendations (1)</a:t>
            </a:r>
            <a:r>
              <a:rPr lang="en-GB" b="1" smtClean="0"/>
              <a:t/>
            </a:r>
            <a:br>
              <a:rPr lang="en-GB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42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Recommendations (2)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3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Recommendations (3)</a:t>
            </a:r>
            <a:endParaRPr lang="en-GB" sz="4000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49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Recommendations (4)</a:t>
            </a:r>
            <a:endParaRPr lang="en-GB" sz="4000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15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Recommendations (5)</a:t>
            </a:r>
            <a:endParaRPr lang="en-GB" sz="4000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3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/>
            </a:r>
            <a:br>
              <a:rPr lang="en-GB" b="1" smtClean="0"/>
            </a:br>
            <a:r>
              <a:rPr lang="en-GB" b="1" smtClean="0">
                <a:solidFill>
                  <a:srgbClr val="800080"/>
                </a:solidFill>
              </a:rPr>
              <a:t>Delivery Issues</a:t>
            </a:r>
            <a:r>
              <a:rPr lang="en-GB" b="1" smtClean="0"/>
              <a:t/>
            </a:r>
            <a:br>
              <a:rPr lang="en-GB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Delivery Findings</a:t>
            </a:r>
            <a:endParaRPr lang="en-GB" sz="4000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Resuscitation Issues</a:t>
            </a:r>
            <a:r>
              <a:rPr lang="en-GB" b="1" smtClean="0"/>
              <a:t/>
            </a:r>
            <a:br>
              <a:rPr lang="en-GB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800080"/>
                </a:solidFill>
              </a:rPr>
              <a:t>Resuscitation Findings</a:t>
            </a: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</a:rPr>
              <a:t>Early After-Care </a:t>
            </a:r>
            <a:r>
              <a:rPr lang="en-GB" sz="2700" b="1" smtClean="0">
                <a:solidFill>
                  <a:srgbClr val="800080"/>
                </a:solidFill>
              </a:rPr>
              <a:t>(i.e. 1-48 hours post-delivery) </a:t>
            </a:r>
            <a:r>
              <a:rPr lang="en-GB" b="1" smtClean="0">
                <a:solidFill>
                  <a:srgbClr val="800080"/>
                </a:solidFill>
              </a:rPr>
              <a:t>Issues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71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(4:3)</PresentationFormat>
  <Paragraphs>43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Panel Findings, Themes and Recommendations  Professor David Field </vt:lpstr>
      <vt:lpstr>Screening and Diagnosis Issues </vt:lpstr>
      <vt:lpstr>Screening and Diagnosis Issues Findings</vt:lpstr>
      <vt:lpstr>Screening and Diagnosis Issues Findings</vt:lpstr>
      <vt:lpstr> Delivery Issues </vt:lpstr>
      <vt:lpstr>Delivery Findings</vt:lpstr>
      <vt:lpstr>Resuscitation Issues </vt:lpstr>
      <vt:lpstr>Resuscitation Findings</vt:lpstr>
      <vt:lpstr>Early After-Care (i.e. 1-48 hours post-delivery) Issues </vt:lpstr>
      <vt:lpstr>Early After-Care (i.e. 1-48 hours post-delivery)  Findings (antenatally detected cases born alive)</vt:lpstr>
      <vt:lpstr>Early After-Care (i.e. 1-48 hours post-delivery) Findings  (antenatally detected cases born alive)</vt:lpstr>
      <vt:lpstr>CDH cases presenting post-natally Issues</vt:lpstr>
      <vt:lpstr>CDH cases presenting post-natally Findings </vt:lpstr>
      <vt:lpstr>Surgery and Post-operative Care Issues </vt:lpstr>
      <vt:lpstr>Surgery and Post-operative Care Findings</vt:lpstr>
      <vt:lpstr>End of Life / Palliative Care Issues </vt:lpstr>
      <vt:lpstr>End of Life / Palliative Care Findings - Early Intervention</vt:lpstr>
      <vt:lpstr>Counselling and support in relation to a decision to re-orientate care after delivery - Findings</vt:lpstr>
      <vt:lpstr>Long-term Outcome Issues </vt:lpstr>
      <vt:lpstr>Long-term Outcome Findings</vt:lpstr>
      <vt:lpstr>Post mortems</vt:lpstr>
      <vt:lpstr>Themes</vt:lpstr>
      <vt:lpstr>Antenatal counselling (organisation) </vt:lpstr>
      <vt:lpstr>Antenatal counselling (content)</vt:lpstr>
      <vt:lpstr>The role of fetal intervention </vt:lpstr>
      <vt:lpstr>Approach to delivery </vt:lpstr>
      <vt:lpstr>Access to a neonatal cot </vt:lpstr>
      <vt:lpstr>Approach to care after birth </vt:lpstr>
      <vt:lpstr>Follow-up care</vt:lpstr>
      <vt:lpstr>Psychological support </vt:lpstr>
      <vt:lpstr>Documentation</vt:lpstr>
      <vt:lpstr>Leadership</vt:lpstr>
      <vt:lpstr>Multidisciplinary Team Working </vt:lpstr>
      <vt:lpstr>Positive aspects of care </vt:lpstr>
      <vt:lpstr>Parent’s Survey</vt:lpstr>
      <vt:lpstr>PowerPoint Presentation</vt:lpstr>
      <vt:lpstr>Findings (1)</vt:lpstr>
      <vt:lpstr>Findings (2)</vt:lpstr>
      <vt:lpstr>Findings (3)</vt:lpstr>
      <vt:lpstr>Recommendations (1) </vt:lpstr>
      <vt:lpstr>Recommendations (2)</vt:lpstr>
      <vt:lpstr>Recommendations (3)</vt:lpstr>
      <vt:lpstr>Recommendations (4)</vt:lpstr>
      <vt:lpstr>Recommendations (5)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Findings, Themes and Recommendations  Professor David Field </dc:title>
  <dc:creator>jkurinczuk</dc:creator>
  <cp:lastModifiedBy>jkurinczuk</cp:lastModifiedBy>
  <cp:revision>1</cp:revision>
  <dcterms:created xsi:type="dcterms:W3CDTF">2015-06-26T14:30:31Z</dcterms:created>
  <dcterms:modified xsi:type="dcterms:W3CDTF">2015-06-26T14:30:31Z</dcterms:modified>
</cp:coreProperties>
</file>